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76" r:id="rId5"/>
    <p:sldId id="281" r:id="rId6"/>
    <p:sldId id="277" r:id="rId7"/>
    <p:sldId id="278" r:id="rId8"/>
    <p:sldId id="280" r:id="rId9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3310B-089F-4557-9F10-85446385711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B87C3-1B09-47BC-8D9A-449CD506A2E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F1993-04B1-4821-848A-1DC050CBE9F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6883C-3EE1-4278-9711-FD253606367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204B8-74E6-436A-B045-06BDC30E3CE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FCE73-ED6C-4425-87B0-797A9E37F4D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6534D-B8FE-490E-A6FC-CBDF32E217C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A04A5-3256-4C58-B5F7-350BA2B3CDD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C135E-338F-4FB3-911F-FA2E95DC40A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AE264-3925-475D-BC88-235FE54A601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CE8428-0164-4921-9787-BD444996D03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2C8E097-9C49-4D1B-BA87-4464CBDBD17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260350"/>
            <a:ext cx="9144000" cy="18526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it-IT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 cura dei responsabili </a:t>
            </a:r>
          </a:p>
          <a:p>
            <a:pPr algn="ctr">
              <a:lnSpc>
                <a:spcPct val="130000"/>
              </a:lnSpc>
              <a:defRPr/>
            </a:pPr>
            <a:r>
              <a:rPr lang="it-IT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educativi e associativi</a:t>
            </a:r>
            <a:endParaRPr lang="it-IT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130000"/>
              </a:lnSpc>
              <a:defRPr/>
            </a:pPr>
            <a:endParaRPr lang="it-IT" sz="24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0" y="3356992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800" dirty="0">
                <a:solidFill>
                  <a:srgbClr val="FFFF00"/>
                </a:solidFill>
              </a:rPr>
              <a:t>Laboratorio</a:t>
            </a:r>
          </a:p>
          <a:p>
            <a:pPr algn="ctr"/>
            <a:r>
              <a:rPr lang="it-IT" sz="2800" dirty="0">
                <a:solidFill>
                  <a:srgbClr val="FFFF00"/>
                </a:solidFill>
              </a:rPr>
              <a:t>Campo specializzato ACR</a:t>
            </a:r>
          </a:p>
          <a:p>
            <a:pPr algn="ctr"/>
            <a:r>
              <a:rPr lang="it-IT" sz="2800" dirty="0">
                <a:solidFill>
                  <a:srgbClr val="FFFF00"/>
                </a:solidFill>
              </a:rPr>
              <a:t>31 Luglio 2011 </a:t>
            </a:r>
          </a:p>
        </p:txBody>
      </p:sp>
      <p:pic>
        <p:nvPicPr>
          <p:cNvPr id="2" name="Picture 8" descr="acr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333375"/>
            <a:ext cx="136683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asellaDiTesto 3"/>
          <p:cNvSpPr txBox="1">
            <a:spLocks noChangeArrowheads="1"/>
          </p:cNvSpPr>
          <p:nvPr/>
        </p:nvSpPr>
        <p:spPr bwMode="auto">
          <a:xfrm>
            <a:off x="395536" y="920909"/>
            <a:ext cx="84249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it-IT" dirty="0">
                <a:solidFill>
                  <a:srgbClr val="FFFF00"/>
                </a:solidFill>
              </a:rPr>
              <a:t>DAL DOCUMENTO FINALE DELLA XIV ASSEMBLEA NAZIONALE DELL’AC</a:t>
            </a:r>
          </a:p>
          <a:p>
            <a:endParaRPr lang="it-IT" dirty="0">
              <a:solidFill>
                <a:srgbClr val="FFFF00"/>
              </a:solidFill>
            </a:endParaRPr>
          </a:p>
          <a:p>
            <a:pPr algn="just"/>
            <a:r>
              <a:rPr lang="it-IT" dirty="0">
                <a:solidFill>
                  <a:srgbClr val="FFFF00"/>
                </a:solidFill>
              </a:rPr>
              <a:t>In molte delle nostre associazioni si verifica una concreta </a:t>
            </a:r>
            <a:r>
              <a:rPr lang="it-IT" dirty="0" smtClean="0">
                <a:solidFill>
                  <a:srgbClr val="FFFF00"/>
                </a:solidFill>
              </a:rPr>
              <a:t>difficoltà, da un lato, ad individuare persone disponibili ad assumersi responsabilità educative ed associative, dall’altro, ad accompagnarle adeguatamente nel loro percorso.</a:t>
            </a:r>
            <a:endParaRPr lang="it-IT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51520" y="260648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FF00"/>
                </a:solidFill>
              </a:rPr>
              <a:t>Le difficoltà che incontrano i responsabili sulla via dell’educare</a:t>
            </a:r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51520" y="1340768"/>
            <a:ext cx="7741222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i="1" dirty="0" smtClean="0">
                <a:solidFill>
                  <a:srgbClr val="FFFF00"/>
                </a:solidFill>
              </a:rPr>
              <a:t>Passaggi generazionali: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Difficoltà di interazione tra vecchi e nuovi educatori</a:t>
            </a:r>
          </a:p>
          <a:p>
            <a:endParaRPr lang="it-IT" sz="2800" dirty="0" smtClean="0">
              <a:solidFill>
                <a:srgbClr val="FFFF00"/>
              </a:solidFill>
            </a:endParaRPr>
          </a:p>
          <a:p>
            <a:r>
              <a:rPr lang="it-IT" sz="2800" b="1" i="1" dirty="0" smtClean="0">
                <a:solidFill>
                  <a:srgbClr val="FFFF00"/>
                </a:solidFill>
              </a:rPr>
              <a:t>Formazione: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Formazione per i nuovi educatori e accompagnamento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Per i più esperti</a:t>
            </a:r>
          </a:p>
          <a:p>
            <a:pPr>
              <a:buFont typeface="Arial" pitchFamily="34" charset="0"/>
              <a:buChar char="•"/>
            </a:pPr>
            <a:endParaRPr lang="it-IT" sz="2800" dirty="0">
              <a:solidFill>
                <a:srgbClr val="FFFF00"/>
              </a:solidFill>
            </a:endParaRPr>
          </a:p>
          <a:p>
            <a:r>
              <a:rPr lang="it-IT" sz="2800" b="1" i="1" dirty="0" smtClean="0">
                <a:solidFill>
                  <a:srgbClr val="FFFF00"/>
                </a:solidFill>
              </a:rPr>
              <a:t>Vita associativa di qualità: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Mancanza di una programmazione condivisa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Sovraccarico di impegni e conseguente mancanza di</a:t>
            </a:r>
          </a:p>
          <a:p>
            <a:r>
              <a:rPr lang="it-IT" sz="2400" dirty="0" smtClean="0">
                <a:solidFill>
                  <a:srgbClr val="FFFF00"/>
                </a:solidFill>
              </a:rPr>
              <a:t>partecipazione, difficoltà di comunicazione</a:t>
            </a:r>
          </a:p>
          <a:p>
            <a:pPr>
              <a:buFont typeface="Arial" pitchFamily="34" charset="0"/>
              <a:buChar char="•"/>
            </a:pPr>
            <a:endParaRPr lang="it-IT" sz="2800" dirty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endParaRPr lang="it-IT" sz="28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513678" y="260648"/>
            <a:ext cx="3701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b="1" i="1" dirty="0" smtClean="0">
                <a:solidFill>
                  <a:srgbClr val="FFFF00"/>
                </a:solidFill>
              </a:rPr>
              <a:t>Mancanza di identità</a:t>
            </a:r>
            <a:endParaRPr lang="it-IT" sz="2800" b="1" i="1" dirty="0">
              <a:solidFill>
                <a:srgbClr val="FFFF00"/>
              </a:solidFill>
            </a:endParaRPr>
          </a:p>
        </p:txBody>
      </p:sp>
      <p:sp>
        <p:nvSpPr>
          <p:cNvPr id="5" name="Freccia angolare bidirezionale 4"/>
          <p:cNvSpPr/>
          <p:nvPr/>
        </p:nvSpPr>
        <p:spPr>
          <a:xfrm rot="13332566">
            <a:off x="3342937" y="868925"/>
            <a:ext cx="2160240" cy="2016224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706566" y="2420888"/>
            <a:ext cx="20024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dirty="0" smtClean="0">
                <a:solidFill>
                  <a:srgbClr val="FFFF00"/>
                </a:solidFill>
              </a:rPr>
              <a:t>Associativa</a:t>
            </a:r>
            <a:endParaRPr lang="it-IT" sz="2800" dirty="0">
              <a:solidFill>
                <a:srgbClr val="FFFF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19464" y="2420888"/>
            <a:ext cx="1805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dirty="0" smtClean="0">
                <a:solidFill>
                  <a:srgbClr val="FFFF00"/>
                </a:solidFill>
              </a:rPr>
              <a:t>Personale</a:t>
            </a:r>
            <a:endParaRPr lang="it-IT" sz="2800" dirty="0">
              <a:solidFill>
                <a:srgbClr val="FFFF00"/>
              </a:solidFill>
            </a:endParaRPr>
          </a:p>
        </p:txBody>
      </p:sp>
      <p:sp>
        <p:nvSpPr>
          <p:cNvPr id="8" name="Freccia in giù 7"/>
          <p:cNvSpPr/>
          <p:nvPr/>
        </p:nvSpPr>
        <p:spPr>
          <a:xfrm>
            <a:off x="2442422" y="2924944"/>
            <a:ext cx="50405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9" name="Freccia in giù 8"/>
          <p:cNvSpPr/>
          <p:nvPr/>
        </p:nvSpPr>
        <p:spPr>
          <a:xfrm>
            <a:off x="5826046" y="2924944"/>
            <a:ext cx="50405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00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1290294" y="3645024"/>
            <a:ext cx="30235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dirty="0" smtClean="0">
                <a:solidFill>
                  <a:srgbClr val="FFFF00"/>
                </a:solidFill>
              </a:rPr>
              <a:t>Poca conoscenza</a:t>
            </a:r>
          </a:p>
          <a:p>
            <a:pPr algn="ctr"/>
            <a:r>
              <a:rPr lang="it-IT" sz="2800" dirty="0" smtClean="0">
                <a:solidFill>
                  <a:srgbClr val="FFFF00"/>
                </a:solidFill>
              </a:rPr>
              <a:t>dell’associazione</a:t>
            </a:r>
            <a:endParaRPr lang="it-IT" sz="2800" dirty="0">
              <a:solidFill>
                <a:srgbClr val="FFFF00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857578" y="3656637"/>
            <a:ext cx="30267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dirty="0" smtClean="0">
                <a:solidFill>
                  <a:srgbClr val="FFFF00"/>
                </a:solidFill>
              </a:rPr>
              <a:t>Poca cura della</a:t>
            </a:r>
          </a:p>
          <a:p>
            <a:pPr algn="ctr"/>
            <a:r>
              <a:rPr lang="it-IT" sz="2800" dirty="0" smtClean="0">
                <a:solidFill>
                  <a:srgbClr val="FFFF00"/>
                </a:solidFill>
              </a:rPr>
              <a:t>propria spiritualità</a:t>
            </a:r>
            <a:endParaRPr lang="it-IT" sz="2800" dirty="0">
              <a:solidFill>
                <a:srgbClr val="FFFF00"/>
              </a:solidFill>
            </a:endParaRPr>
          </a:p>
        </p:txBody>
      </p:sp>
      <p:sp>
        <p:nvSpPr>
          <p:cNvPr id="12" name="Freccia in giù 11"/>
          <p:cNvSpPr/>
          <p:nvPr/>
        </p:nvSpPr>
        <p:spPr>
          <a:xfrm rot="18979264">
            <a:off x="3501893" y="4593489"/>
            <a:ext cx="50405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 dirty="0">
              <a:solidFill>
                <a:srgbClr val="FFFF00"/>
              </a:solidFill>
            </a:endParaRPr>
          </a:p>
        </p:txBody>
      </p:sp>
      <p:sp>
        <p:nvSpPr>
          <p:cNvPr id="13" name="Freccia in giù 12"/>
          <p:cNvSpPr/>
          <p:nvPr/>
        </p:nvSpPr>
        <p:spPr>
          <a:xfrm rot="2409425">
            <a:off x="4865574" y="4566988"/>
            <a:ext cx="50405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 dirty="0">
              <a:solidFill>
                <a:srgbClr val="FFFF00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607239" y="5229200"/>
            <a:ext cx="364394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dirty="0" smtClean="0">
                <a:solidFill>
                  <a:srgbClr val="FFFF00"/>
                </a:solidFill>
              </a:rPr>
              <a:t>Perdita di entusiasmo</a:t>
            </a:r>
          </a:p>
          <a:p>
            <a:pPr algn="ctr"/>
            <a:r>
              <a:rPr lang="it-IT" sz="2800" dirty="0" smtClean="0">
                <a:solidFill>
                  <a:srgbClr val="FFFF00"/>
                </a:solidFill>
              </a:rPr>
              <a:t>e di motivazione</a:t>
            </a:r>
          </a:p>
          <a:p>
            <a:pPr algn="ctr"/>
            <a:r>
              <a:rPr lang="it-IT" sz="2800" dirty="0" smtClean="0">
                <a:solidFill>
                  <a:srgbClr val="FFFF00"/>
                </a:solidFill>
              </a:rPr>
              <a:t>educativa</a:t>
            </a:r>
            <a:endParaRPr lang="it-IT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536" y="404664"/>
            <a:ext cx="872367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FF00"/>
                </a:solidFill>
              </a:rPr>
              <a:t>Dalla relazione del presidente </a:t>
            </a:r>
            <a:r>
              <a:rPr lang="it-IT" dirty="0" err="1" smtClean="0">
                <a:solidFill>
                  <a:srgbClr val="FFFF00"/>
                </a:solidFill>
              </a:rPr>
              <a:t>Miano</a:t>
            </a:r>
            <a:r>
              <a:rPr lang="it-IT" dirty="0" smtClean="0">
                <a:solidFill>
                  <a:srgbClr val="FFFF00"/>
                </a:solidFill>
              </a:rPr>
              <a:t> alla </a:t>
            </a:r>
            <a:r>
              <a:rPr lang="it-IT" dirty="0" err="1" smtClean="0">
                <a:solidFill>
                  <a:srgbClr val="FFFF00"/>
                </a:solidFill>
              </a:rPr>
              <a:t>XIV</a:t>
            </a:r>
            <a:endParaRPr lang="it-IT" dirty="0" smtClean="0">
              <a:solidFill>
                <a:srgbClr val="FFFF00"/>
              </a:solidFill>
            </a:endParaRPr>
          </a:p>
          <a:p>
            <a:r>
              <a:rPr lang="it-IT" dirty="0" smtClean="0">
                <a:solidFill>
                  <a:srgbClr val="FFFF00"/>
                </a:solidFill>
              </a:rPr>
              <a:t>Assemblea Nazionale</a:t>
            </a:r>
          </a:p>
          <a:p>
            <a:endParaRPr lang="it-IT" dirty="0">
              <a:solidFill>
                <a:srgbClr val="FFFF00"/>
              </a:solidFill>
            </a:endParaRPr>
          </a:p>
          <a:p>
            <a:r>
              <a:rPr lang="it-IT" dirty="0" smtClean="0">
                <a:solidFill>
                  <a:srgbClr val="FFFF00"/>
                </a:solidFill>
              </a:rPr>
              <a:t>Per noi la cura educativa non è infatti altro che</a:t>
            </a:r>
          </a:p>
          <a:p>
            <a:r>
              <a:rPr lang="it-IT" dirty="0">
                <a:solidFill>
                  <a:srgbClr val="FFFF00"/>
                </a:solidFill>
              </a:rPr>
              <a:t>l</a:t>
            </a:r>
            <a:r>
              <a:rPr lang="it-IT" dirty="0" smtClean="0">
                <a:solidFill>
                  <a:srgbClr val="FFFF00"/>
                </a:solidFill>
              </a:rPr>
              <a:t>’accompagnamento delle persone, il sostegno</a:t>
            </a:r>
          </a:p>
          <a:p>
            <a:r>
              <a:rPr lang="it-IT" dirty="0">
                <a:solidFill>
                  <a:srgbClr val="FFFF00"/>
                </a:solidFill>
              </a:rPr>
              <a:t>n</a:t>
            </a:r>
            <a:r>
              <a:rPr lang="it-IT" dirty="0" smtClean="0">
                <a:solidFill>
                  <a:srgbClr val="FFFF00"/>
                </a:solidFill>
              </a:rPr>
              <a:t>ella ricerca di Dio; un compito che discende</a:t>
            </a:r>
          </a:p>
          <a:p>
            <a:r>
              <a:rPr lang="it-IT" dirty="0">
                <a:solidFill>
                  <a:srgbClr val="FFFF00"/>
                </a:solidFill>
              </a:rPr>
              <a:t>d</a:t>
            </a:r>
            <a:r>
              <a:rPr lang="it-IT" dirty="0" smtClean="0">
                <a:solidFill>
                  <a:srgbClr val="FFFF00"/>
                </a:solidFill>
              </a:rPr>
              <a:t>irettamente dalla nostra visione unitaria della</a:t>
            </a:r>
          </a:p>
          <a:p>
            <a:r>
              <a:rPr lang="it-IT" dirty="0">
                <a:solidFill>
                  <a:srgbClr val="FFFF00"/>
                </a:solidFill>
              </a:rPr>
              <a:t>p</a:t>
            </a:r>
            <a:r>
              <a:rPr lang="it-IT" dirty="0" smtClean="0">
                <a:solidFill>
                  <a:srgbClr val="FFFF00"/>
                </a:solidFill>
              </a:rPr>
              <a:t>ersona e dalla necessità, oggi sempre più</a:t>
            </a:r>
          </a:p>
          <a:p>
            <a:r>
              <a:rPr lang="it-IT" dirty="0">
                <a:solidFill>
                  <a:srgbClr val="FFFF00"/>
                </a:solidFill>
              </a:rPr>
              <a:t>u</a:t>
            </a:r>
            <a:r>
              <a:rPr lang="it-IT" dirty="0" smtClean="0">
                <a:solidFill>
                  <a:srgbClr val="FFFF00"/>
                </a:solidFill>
              </a:rPr>
              <a:t>rgente, di coniugare fede e vita.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555776" y="188640"/>
            <a:ext cx="3780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i="1" dirty="0" smtClean="0">
                <a:solidFill>
                  <a:srgbClr val="FFFF00"/>
                </a:solidFill>
              </a:rPr>
              <a:t>Prospettive - Itinerari</a:t>
            </a:r>
            <a:endParaRPr lang="it-IT" sz="2800" b="1" i="1" dirty="0">
              <a:solidFill>
                <a:srgbClr val="FFFF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23528" y="1052736"/>
            <a:ext cx="39453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rgbClr val="FFFF00"/>
                </a:solidFill>
              </a:rPr>
              <a:t>Attenzione alla persona</a:t>
            </a:r>
            <a:endParaRPr lang="it-IT" sz="2800" dirty="0">
              <a:solidFill>
                <a:srgbClr val="FFFF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827584" y="3265820"/>
            <a:ext cx="25234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FF00"/>
                </a:solidFill>
              </a:rPr>
              <a:t>Cura di </a:t>
            </a:r>
            <a:r>
              <a:rPr lang="it-IT" sz="4000" dirty="0" err="1" smtClean="0">
                <a:solidFill>
                  <a:srgbClr val="FFFF00"/>
                </a:solidFill>
              </a:rPr>
              <a:t>sè</a:t>
            </a:r>
            <a:endParaRPr lang="it-IT" sz="4000" dirty="0">
              <a:solidFill>
                <a:srgbClr val="FFFF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175080" y="3297178"/>
            <a:ext cx="34932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4000" dirty="0" smtClean="0">
                <a:solidFill>
                  <a:srgbClr val="FFFF00"/>
                </a:solidFill>
              </a:rPr>
              <a:t>Cura degli altri</a:t>
            </a:r>
            <a:endParaRPr lang="it-IT" sz="4000" dirty="0">
              <a:solidFill>
                <a:srgbClr val="FFFF00"/>
              </a:solidFill>
            </a:endParaRPr>
          </a:p>
        </p:txBody>
      </p:sp>
      <p:sp>
        <p:nvSpPr>
          <p:cNvPr id="6" name="Freccia circolare a destra 5"/>
          <p:cNvSpPr/>
          <p:nvPr/>
        </p:nvSpPr>
        <p:spPr>
          <a:xfrm rot="16200000">
            <a:off x="3640450" y="3352438"/>
            <a:ext cx="648072" cy="209734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7" name="Freccia circolare a destra 6"/>
          <p:cNvSpPr/>
          <p:nvPr/>
        </p:nvSpPr>
        <p:spPr>
          <a:xfrm rot="5400000">
            <a:off x="3631342" y="1840270"/>
            <a:ext cx="648072" cy="209734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0"/>
            <a:ext cx="7728398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i="1" dirty="0" smtClean="0">
                <a:solidFill>
                  <a:srgbClr val="FFFF00"/>
                </a:solidFill>
              </a:rPr>
              <a:t>Formazione spirituale: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Ascolto della parola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Vita intensa di preghiera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Vita sacramentale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Senso ecclesiale diocesano</a:t>
            </a:r>
          </a:p>
          <a:p>
            <a:pPr>
              <a:buFont typeface="Arial" pitchFamily="34" charset="0"/>
              <a:buChar char="•"/>
            </a:pPr>
            <a:endParaRPr lang="it-IT" sz="2800" dirty="0">
              <a:solidFill>
                <a:srgbClr val="FFFF00"/>
              </a:solidFill>
            </a:endParaRPr>
          </a:p>
          <a:p>
            <a:r>
              <a:rPr lang="it-IT" sz="2800" b="1" i="1" dirty="0" smtClean="0">
                <a:solidFill>
                  <a:srgbClr val="FFFF00"/>
                </a:solidFill>
              </a:rPr>
              <a:t>Formazione umana: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Cura delle relazioni affettive con gli altri</a:t>
            </a:r>
          </a:p>
          <a:p>
            <a:pPr>
              <a:buFont typeface="Arial" pitchFamily="34" charset="0"/>
              <a:buChar char="•"/>
            </a:pPr>
            <a:endParaRPr lang="it-IT" sz="2800" dirty="0">
              <a:solidFill>
                <a:srgbClr val="FFFF00"/>
              </a:solidFill>
            </a:endParaRPr>
          </a:p>
          <a:p>
            <a:r>
              <a:rPr lang="it-IT" sz="2800" b="1" i="1" dirty="0" smtClean="0">
                <a:solidFill>
                  <a:srgbClr val="FFFF00"/>
                </a:solidFill>
              </a:rPr>
              <a:t>Formazione associativa: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Vita associativa di qualità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Valorizzazione dei  movimenti (MSAC, MLAC, MIEAC)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Corresponsabilità nel servizio</a:t>
            </a:r>
            <a:endParaRPr lang="it-IT" sz="2400" dirty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endParaRPr lang="it-IT" sz="2400" dirty="0" smtClean="0">
              <a:solidFill>
                <a:srgbClr val="FFFF00"/>
              </a:solidFill>
            </a:endParaRPr>
          </a:p>
          <a:p>
            <a:r>
              <a:rPr lang="it-IT" sz="2800" b="1" i="1" dirty="0" smtClean="0">
                <a:solidFill>
                  <a:srgbClr val="FFFF00"/>
                </a:solidFill>
              </a:rPr>
              <a:t>In più</a:t>
            </a:r>
          </a:p>
          <a:p>
            <a:pPr>
              <a:buFont typeface="Arial" pitchFamily="34" charset="0"/>
              <a:buChar char="•"/>
            </a:pPr>
            <a:r>
              <a:rPr lang="it-IT" sz="2400" dirty="0" smtClean="0">
                <a:solidFill>
                  <a:srgbClr val="FFFF00"/>
                </a:solidFill>
              </a:rPr>
              <a:t>Attenzione particolare ai responsabili parrocchiali nella</a:t>
            </a:r>
          </a:p>
          <a:p>
            <a:r>
              <a:rPr lang="it-IT" sz="2400" dirty="0" smtClean="0">
                <a:solidFill>
                  <a:srgbClr val="FFFF00"/>
                </a:solidFill>
              </a:rPr>
              <a:t>Consapevolezza del proprio ruolo</a:t>
            </a:r>
          </a:p>
        </p:txBody>
      </p:sp>
      <p:sp>
        <p:nvSpPr>
          <p:cNvPr id="4" name="Nuvola 3"/>
          <p:cNvSpPr/>
          <p:nvPr/>
        </p:nvSpPr>
        <p:spPr>
          <a:xfrm>
            <a:off x="5220072" y="260648"/>
            <a:ext cx="3384376" cy="230425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i="1" dirty="0" smtClean="0">
                <a:solidFill>
                  <a:srgbClr val="000066"/>
                </a:solidFill>
              </a:rPr>
              <a:t>Assistente</a:t>
            </a:r>
            <a:endParaRPr lang="it-IT" sz="2400" b="1" i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79512" y="1700808"/>
            <a:ext cx="87849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FF00"/>
                </a:solidFill>
              </a:rPr>
              <a:t>Essere educatori significa avere una gioia nel</a:t>
            </a:r>
          </a:p>
          <a:p>
            <a:r>
              <a:rPr lang="it-IT" dirty="0">
                <a:solidFill>
                  <a:srgbClr val="FFFF00"/>
                </a:solidFill>
              </a:rPr>
              <a:t>c</a:t>
            </a:r>
            <a:r>
              <a:rPr lang="it-IT" dirty="0" smtClean="0">
                <a:solidFill>
                  <a:srgbClr val="FFFF00"/>
                </a:solidFill>
              </a:rPr>
              <a:t>uore e comunicarla a tutti per rendere bella</a:t>
            </a:r>
          </a:p>
          <a:p>
            <a:r>
              <a:rPr lang="it-IT" dirty="0">
                <a:solidFill>
                  <a:srgbClr val="FFFF00"/>
                </a:solidFill>
              </a:rPr>
              <a:t>e</a:t>
            </a:r>
            <a:r>
              <a:rPr lang="it-IT" dirty="0" smtClean="0">
                <a:solidFill>
                  <a:srgbClr val="FFFF00"/>
                </a:solidFill>
              </a:rPr>
              <a:t> buona la vita.</a:t>
            </a:r>
          </a:p>
          <a:p>
            <a:pPr algn="r"/>
            <a:r>
              <a:rPr lang="it-IT" dirty="0" smtClean="0">
                <a:solidFill>
                  <a:srgbClr val="FFFF00"/>
                </a:solidFill>
              </a:rPr>
              <a:t>Benedetto XVI Incontro 30/10/2010</a:t>
            </a:r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115616" y="4005064"/>
            <a:ext cx="69815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Puntiamo in alto!</a:t>
            </a:r>
            <a:endParaRPr lang="it-IT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286</Words>
  <Application>Microsoft Office PowerPoint</Application>
  <PresentationFormat>Presentazione su schermo (4:3)</PresentationFormat>
  <Paragraphs>66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Struttura predefinita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palmerino</dc:creator>
  <cp:lastModifiedBy>hp</cp:lastModifiedBy>
  <cp:revision>27</cp:revision>
  <dcterms:created xsi:type="dcterms:W3CDTF">2008-11-23T12:13:36Z</dcterms:created>
  <dcterms:modified xsi:type="dcterms:W3CDTF">2011-07-31T13:31:07Z</dcterms:modified>
</cp:coreProperties>
</file>